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embeddedFontLst>
    <p:embeddedFont>
      <p:font typeface="Corbel" panose="020B0503020204020204" pitchFamily="34" charset="0"/>
      <p:regular r:id="rId21"/>
      <p:bold r:id="rId22"/>
      <p:italic r:id="rId23"/>
      <p:boldItalic r:id="rId2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8" roundtripDataSignature="AMtx7mjvEBoA/NfRhochfzRfbJAI41NnS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108" y="2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customschemas.google.com/relationships/presentationmetadata" Target="meta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95" name="Google Shape;9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171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" name="Google Shape;187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" name="Google Shape;203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" name="Google Shape;211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" name="Google Shape;219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7" name="Google Shape;227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36" name="Google Shape;236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7" name="Google Shape;237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18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2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3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46" name="Google Shape;146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" name="Google Shape;15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Google Shape;16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accent2"/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7232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17" name="Google Shape;17;p20"/>
          <p:cNvPicPr preferRelativeResize="0"/>
          <p:nvPr/>
        </p:nvPicPr>
        <p:blipFill rotWithShape="1">
          <a:blip r:embed="rId2">
            <a:alphaModFix/>
          </a:blip>
          <a:srcRect l="39835"/>
          <a:stretch/>
        </p:blipFill>
        <p:spPr>
          <a:xfrm>
            <a:off x="8512175" y="6067425"/>
            <a:ext cx="3525838" cy="7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20"/>
          <p:cNvSpPr txBox="1"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5900" b="0" i="0" u="none" strike="noStrike" cap="non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19" name="Google Shape;19;p20"/>
          <p:cNvSpPr txBox="1"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200"/>
              <a:buNone/>
              <a:defRPr sz="2200" cap="none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0" name="Google Shape;20;p20"/>
          <p:cNvSpPr txBox="1">
            <a:spLocks noGrp="1"/>
          </p:cNvSpPr>
          <p:nvPr>
            <p:ph type="dt" idx="10"/>
          </p:nvPr>
        </p:nvSpPr>
        <p:spPr>
          <a:xfrm>
            <a:off x="261938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0"/>
          <p:cNvSpPr txBox="1">
            <a:spLocks noGrp="1"/>
          </p:cNvSpPr>
          <p:nvPr>
            <p:ph type="ftr" idx="11"/>
          </p:nvPr>
        </p:nvSpPr>
        <p:spPr>
          <a:xfrm>
            <a:off x="3868738" y="6356350"/>
            <a:ext cx="5911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20"/>
          <p:cNvSpPr txBox="1">
            <a:spLocks noGrp="1"/>
          </p:cNvSpPr>
          <p:nvPr>
            <p:ph type="sldNum" idx="12"/>
          </p:nvPr>
        </p:nvSpPr>
        <p:spPr>
          <a:xfrm>
            <a:off x="10634663" y="6356350"/>
            <a:ext cx="15303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200" b="1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200" b="1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200" b="1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200" b="1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200" b="1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200" b="1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200" b="1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200" b="1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200" b="1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>
  <p:cSld name="Comparison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1"/>
          <p:cNvSpPr/>
          <p:nvPr/>
        </p:nvSpPr>
        <p:spPr>
          <a:xfrm>
            <a:off x="0" y="0"/>
            <a:ext cx="12192000" cy="1225550"/>
          </a:xfrm>
          <a:prstGeom prst="rect">
            <a:avLst/>
          </a:prstGeom>
          <a:solidFill>
            <a:srgbClr val="C3404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25" name="Google Shape;25;p21"/>
          <p:cNvSpPr txBox="1">
            <a:spLocks noGrp="1"/>
          </p:cNvSpPr>
          <p:nvPr>
            <p:ph type="body" idx="1"/>
          </p:nvPr>
        </p:nvSpPr>
        <p:spPr>
          <a:xfrm>
            <a:off x="262463" y="1750000"/>
            <a:ext cx="11384894" cy="807720"/>
          </a:xfrm>
          <a:prstGeom prst="rect">
            <a:avLst/>
          </a:prstGeom>
          <a:noFill/>
          <a:ln w="12700" cap="flat" cmpd="sng">
            <a:solidFill>
              <a:schemeClr val="dk1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 b="1">
                <a:solidFill>
                  <a:srgbClr val="595959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26" name="Google Shape;26;p21"/>
          <p:cNvSpPr txBox="1">
            <a:spLocks noGrp="1"/>
          </p:cNvSpPr>
          <p:nvPr>
            <p:ph type="body" idx="2"/>
          </p:nvPr>
        </p:nvSpPr>
        <p:spPr>
          <a:xfrm>
            <a:off x="262464" y="2817976"/>
            <a:ext cx="11384893" cy="3720936"/>
          </a:xfrm>
          <a:prstGeom prst="rect">
            <a:avLst/>
          </a:prstGeom>
          <a:noFill/>
          <a:ln w="12700" cap="flat" cmpd="sng">
            <a:solidFill>
              <a:schemeClr val="dk1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800"/>
              <a:buChar char="●"/>
              <a:defRPr sz="1800"/>
            </a:lvl1pPr>
            <a:lvl2pPr marL="914400" lvl="1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 sz="1800"/>
            </a:lvl2pPr>
            <a:lvl3pPr marL="1371600" lvl="2" indent="-3302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600"/>
              <a:buChar char="●"/>
              <a:defRPr sz="1600"/>
            </a:lvl3pPr>
            <a:lvl4pPr marL="1828800" lvl="3" indent="-3175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400"/>
              <a:buChar char="●"/>
              <a:defRPr sz="1400"/>
            </a:lvl5pPr>
            <a:lvl6pPr marL="2743200" lvl="5" indent="-3175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400"/>
              <a:buChar char="●"/>
              <a:defRPr sz="1400"/>
            </a:lvl6pPr>
            <a:lvl7pPr marL="3200400" lvl="6" indent="-3175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400"/>
              <a:buChar char="●"/>
              <a:defRPr sz="1400"/>
            </a:lvl8pPr>
            <a:lvl9pPr marL="4114800" lvl="8" indent="-317500" algn="l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SzPts val="1400"/>
              <a:buChar char="●"/>
              <a:defRPr sz="1400"/>
            </a:lvl9pPr>
          </a:lstStyle>
          <a:p>
            <a:endParaRPr/>
          </a:p>
        </p:txBody>
      </p:sp>
      <p:sp>
        <p:nvSpPr>
          <p:cNvPr id="27" name="Google Shape;27;p21"/>
          <p:cNvSpPr txBox="1">
            <a:spLocks noGrp="1"/>
          </p:cNvSpPr>
          <p:nvPr>
            <p:ph type="body" idx="3"/>
          </p:nvPr>
        </p:nvSpPr>
        <p:spPr>
          <a:xfrm>
            <a:off x="3402767" y="207481"/>
            <a:ext cx="7095475" cy="979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Noto Sans Symbols"/>
              <a:buNone/>
              <a:defRPr sz="3600"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3pPr>
            <a:lvl4pPr marL="1828800" lvl="3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SzPts val="1800"/>
              <a:buChar char="●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>
  <p:cSld name="Title Slide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22"/>
          <p:cNvSpPr/>
          <p:nvPr/>
        </p:nvSpPr>
        <p:spPr>
          <a:xfrm>
            <a:off x="-17463" y="0"/>
            <a:ext cx="3886201" cy="6862763"/>
          </a:xfrm>
          <a:prstGeom prst="rect">
            <a:avLst/>
          </a:prstGeom>
          <a:solidFill>
            <a:srgbClr val="EE8D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30" name="Google Shape;30;p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600700" y="2524125"/>
            <a:ext cx="5543550" cy="1819275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22"/>
          <p:cNvSpPr txBox="1"/>
          <p:nvPr/>
        </p:nvSpPr>
        <p:spPr>
          <a:xfrm>
            <a:off x="10761663" y="5205413"/>
            <a:ext cx="184150" cy="3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32" name="Google Shape;32;p22"/>
          <p:cNvPicPr preferRelativeResize="0"/>
          <p:nvPr/>
        </p:nvPicPr>
        <p:blipFill rotWithShape="1">
          <a:blip r:embed="rId3">
            <a:alphaModFix/>
          </a:blip>
          <a:srcRect l="39835"/>
          <a:stretch/>
        </p:blipFill>
        <p:spPr>
          <a:xfrm>
            <a:off x="8512175" y="6067425"/>
            <a:ext cx="3525838" cy="7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22"/>
          <p:cNvSpPr txBox="1">
            <a:spLocks noGrp="1"/>
          </p:cNvSpPr>
          <p:nvPr>
            <p:ph type="body" idx="1"/>
          </p:nvPr>
        </p:nvSpPr>
        <p:spPr>
          <a:xfrm>
            <a:off x="5600946" y="4572000"/>
            <a:ext cx="5543304" cy="655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r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Corbel"/>
              <a:buNone/>
              <a:defRPr>
                <a:solidFill>
                  <a:srgbClr val="595959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3pPr>
            <a:lvl4pPr marL="1828800" lvl="3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SzPts val="1800"/>
              <a:buChar char="●"/>
              <a:defRPr/>
            </a:lvl9pPr>
          </a:lstStyle>
          <a:p>
            <a:endParaRPr/>
          </a:p>
        </p:txBody>
      </p:sp>
      <p:sp>
        <p:nvSpPr>
          <p:cNvPr id="34" name="Google Shape;34;p22"/>
          <p:cNvSpPr txBox="1">
            <a:spLocks noGrp="1"/>
          </p:cNvSpPr>
          <p:nvPr>
            <p:ph type="body" idx="2"/>
          </p:nvPr>
        </p:nvSpPr>
        <p:spPr>
          <a:xfrm>
            <a:off x="5809088" y="2655426"/>
            <a:ext cx="5137427" cy="1505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3600"/>
              <a:buNone/>
              <a:defRPr sz="3600"/>
            </a:lvl1pPr>
            <a:lvl2pPr marL="914400" lvl="1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3pPr>
            <a:lvl4pPr marL="1828800" lvl="3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SzPts val="1800"/>
              <a:buChar char="●"/>
              <a:defRPr/>
            </a:lvl9pPr>
          </a:lstStyle>
          <a:p>
            <a:endParaRPr/>
          </a:p>
        </p:txBody>
      </p:sp>
      <p:sp>
        <p:nvSpPr>
          <p:cNvPr id="35" name="Google Shape;35;p22"/>
          <p:cNvSpPr txBox="1">
            <a:spLocks noGrp="1"/>
          </p:cNvSpPr>
          <p:nvPr>
            <p:ph type="dt" idx="10"/>
          </p:nvPr>
        </p:nvSpPr>
        <p:spPr>
          <a:xfrm>
            <a:off x="261938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22"/>
          <p:cNvSpPr txBox="1">
            <a:spLocks noGrp="1"/>
          </p:cNvSpPr>
          <p:nvPr>
            <p:ph type="ftr" idx="11"/>
          </p:nvPr>
        </p:nvSpPr>
        <p:spPr>
          <a:xfrm>
            <a:off x="3868738" y="6356350"/>
            <a:ext cx="5911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0227B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22"/>
          <p:cNvSpPr txBox="1">
            <a:spLocks noGrp="1"/>
          </p:cNvSpPr>
          <p:nvPr>
            <p:ph type="sldNum" idx="12"/>
          </p:nvPr>
        </p:nvSpPr>
        <p:spPr>
          <a:xfrm>
            <a:off x="10634663" y="6356350"/>
            <a:ext cx="15303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23"/>
          <p:cNvSpPr txBox="1"/>
          <p:nvPr/>
        </p:nvSpPr>
        <p:spPr>
          <a:xfrm>
            <a:off x="5805488" y="3033713"/>
            <a:ext cx="7707312" cy="369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orbel"/>
              <a:buNone/>
            </a:pPr>
            <a:endParaRPr sz="18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40" name="Google Shape;40;p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38200" y="1038225"/>
            <a:ext cx="6108700" cy="139700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41;p23"/>
          <p:cNvSpPr/>
          <p:nvPr/>
        </p:nvSpPr>
        <p:spPr>
          <a:xfrm>
            <a:off x="8408988" y="0"/>
            <a:ext cx="3783012" cy="6858000"/>
          </a:xfrm>
          <a:prstGeom prst="rect">
            <a:avLst/>
          </a:prstGeom>
          <a:solidFill>
            <a:srgbClr val="69A74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42" name="Google Shape;42;p23"/>
          <p:cNvPicPr preferRelativeResize="0"/>
          <p:nvPr/>
        </p:nvPicPr>
        <p:blipFill rotWithShape="1">
          <a:blip r:embed="rId3">
            <a:alphaModFix/>
          </a:blip>
          <a:srcRect l="39835"/>
          <a:stretch/>
        </p:blipFill>
        <p:spPr>
          <a:xfrm>
            <a:off x="8512175" y="6067425"/>
            <a:ext cx="3525838" cy="7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7292009" cy="6299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44" name="Google Shape;44;p23"/>
          <p:cNvSpPr txBox="1">
            <a:spLocks noGrp="1"/>
          </p:cNvSpPr>
          <p:nvPr>
            <p:ph type="body" idx="1"/>
          </p:nvPr>
        </p:nvSpPr>
        <p:spPr>
          <a:xfrm>
            <a:off x="838199" y="2070100"/>
            <a:ext cx="7292010" cy="341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406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800"/>
              <a:buChar char="●"/>
              <a:defRPr sz="2800">
                <a:solidFill>
                  <a:schemeClr val="dk1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3pPr>
            <a:lvl4pPr marL="1828800" lvl="3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SzPts val="1800"/>
              <a:buChar char="●"/>
              <a:defRPr/>
            </a:lvl9pPr>
          </a:lstStyle>
          <a:p>
            <a:endParaRPr/>
          </a:p>
        </p:txBody>
      </p:sp>
      <p:sp>
        <p:nvSpPr>
          <p:cNvPr id="45" name="Google Shape;45;p23"/>
          <p:cNvSpPr txBox="1">
            <a:spLocks noGrp="1"/>
          </p:cNvSpPr>
          <p:nvPr>
            <p:ph type="ftr" idx="11"/>
          </p:nvPr>
        </p:nvSpPr>
        <p:spPr>
          <a:xfrm>
            <a:off x="3868738" y="6356350"/>
            <a:ext cx="5911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23"/>
          <p:cNvSpPr txBox="1">
            <a:spLocks noGrp="1"/>
          </p:cNvSpPr>
          <p:nvPr>
            <p:ph type="sldNum" idx="12"/>
          </p:nvPr>
        </p:nvSpPr>
        <p:spPr>
          <a:xfrm>
            <a:off x="10634663" y="6356350"/>
            <a:ext cx="15303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  <p:sp>
        <p:nvSpPr>
          <p:cNvPr id="47" name="Google Shape;47;p23"/>
          <p:cNvSpPr txBox="1">
            <a:spLocks noGrp="1"/>
          </p:cNvSpPr>
          <p:nvPr>
            <p:ph type="dt" idx="10"/>
          </p:nvPr>
        </p:nvSpPr>
        <p:spPr>
          <a:xfrm>
            <a:off x="261938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ustom Layout">
  <p:cSld name="1_Custom Layout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24"/>
          <p:cNvSpPr txBox="1"/>
          <p:nvPr/>
        </p:nvSpPr>
        <p:spPr>
          <a:xfrm>
            <a:off x="5805488" y="3033713"/>
            <a:ext cx="7707312" cy="369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orbel"/>
              <a:buNone/>
            </a:pPr>
            <a:endParaRPr sz="18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50" name="Google Shape;50;p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38200" y="1038225"/>
            <a:ext cx="6108700" cy="139700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24"/>
          <p:cNvSpPr/>
          <p:nvPr/>
        </p:nvSpPr>
        <p:spPr>
          <a:xfrm>
            <a:off x="8408988" y="0"/>
            <a:ext cx="3783012" cy="6858000"/>
          </a:xfrm>
          <a:prstGeom prst="rect">
            <a:avLst/>
          </a:prstGeom>
          <a:solidFill>
            <a:srgbClr val="C84C1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52" name="Google Shape;52;p24"/>
          <p:cNvPicPr preferRelativeResize="0"/>
          <p:nvPr/>
        </p:nvPicPr>
        <p:blipFill rotWithShape="1">
          <a:blip r:embed="rId3">
            <a:alphaModFix/>
          </a:blip>
          <a:srcRect l="39835"/>
          <a:stretch/>
        </p:blipFill>
        <p:spPr>
          <a:xfrm>
            <a:off x="8512175" y="6067425"/>
            <a:ext cx="3525838" cy="7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7292009" cy="6299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54" name="Google Shape;54;p24"/>
          <p:cNvSpPr txBox="1">
            <a:spLocks noGrp="1"/>
          </p:cNvSpPr>
          <p:nvPr>
            <p:ph type="body" idx="1"/>
          </p:nvPr>
        </p:nvSpPr>
        <p:spPr>
          <a:xfrm>
            <a:off x="838199" y="2070100"/>
            <a:ext cx="7292010" cy="341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406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800"/>
              <a:buChar char="●"/>
              <a:defRPr sz="2800">
                <a:solidFill>
                  <a:schemeClr val="dk1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3pPr>
            <a:lvl4pPr marL="1828800" lvl="3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SzPts val="1800"/>
              <a:buChar char="●"/>
              <a:defRPr/>
            </a:lvl9pPr>
          </a:lstStyle>
          <a:p>
            <a:endParaRPr/>
          </a:p>
        </p:txBody>
      </p:sp>
      <p:sp>
        <p:nvSpPr>
          <p:cNvPr id="55" name="Google Shape;55;p24"/>
          <p:cNvSpPr txBox="1">
            <a:spLocks noGrp="1"/>
          </p:cNvSpPr>
          <p:nvPr>
            <p:ph type="ftr" idx="11"/>
          </p:nvPr>
        </p:nvSpPr>
        <p:spPr>
          <a:xfrm>
            <a:off x="3868738" y="6356350"/>
            <a:ext cx="5911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4"/>
          <p:cNvSpPr txBox="1">
            <a:spLocks noGrp="1"/>
          </p:cNvSpPr>
          <p:nvPr>
            <p:ph type="sldNum" idx="12"/>
          </p:nvPr>
        </p:nvSpPr>
        <p:spPr>
          <a:xfrm>
            <a:off x="10634663" y="6356350"/>
            <a:ext cx="15303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  <p:sp>
        <p:nvSpPr>
          <p:cNvPr id="57" name="Google Shape;57;p24"/>
          <p:cNvSpPr txBox="1">
            <a:spLocks noGrp="1"/>
          </p:cNvSpPr>
          <p:nvPr>
            <p:ph type="dt" idx="10"/>
          </p:nvPr>
        </p:nvSpPr>
        <p:spPr>
          <a:xfrm>
            <a:off x="261938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Custom Layout">
  <p:cSld name="2_Custom Layou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5"/>
          <p:cNvSpPr txBox="1"/>
          <p:nvPr/>
        </p:nvSpPr>
        <p:spPr>
          <a:xfrm>
            <a:off x="5805488" y="3033713"/>
            <a:ext cx="7707312" cy="369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orbel"/>
              <a:buNone/>
            </a:pPr>
            <a:endParaRPr sz="18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60" name="Google Shape;60;p2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200525" y="1038225"/>
            <a:ext cx="6108700" cy="139700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25"/>
          <p:cNvSpPr/>
          <p:nvPr/>
        </p:nvSpPr>
        <p:spPr>
          <a:xfrm>
            <a:off x="-15875" y="0"/>
            <a:ext cx="3783013" cy="6858000"/>
          </a:xfrm>
          <a:prstGeom prst="rect">
            <a:avLst/>
          </a:prstGeom>
          <a:solidFill>
            <a:srgbClr val="F2CE6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62" name="Google Shape;62;p25"/>
          <p:cNvSpPr txBox="1">
            <a:spLocks noGrp="1"/>
          </p:cNvSpPr>
          <p:nvPr>
            <p:ph type="title"/>
          </p:nvPr>
        </p:nvSpPr>
        <p:spPr>
          <a:xfrm>
            <a:off x="4200377" y="365125"/>
            <a:ext cx="7292009" cy="6299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63" name="Google Shape;63;p25"/>
          <p:cNvSpPr txBox="1">
            <a:spLocks noGrp="1"/>
          </p:cNvSpPr>
          <p:nvPr>
            <p:ph type="body" idx="1"/>
          </p:nvPr>
        </p:nvSpPr>
        <p:spPr>
          <a:xfrm>
            <a:off x="4074145" y="2325636"/>
            <a:ext cx="7292010" cy="341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406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800"/>
              <a:buChar char="●"/>
              <a:defRPr sz="2800">
                <a:solidFill>
                  <a:schemeClr val="dk1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3pPr>
            <a:lvl4pPr marL="1828800" lvl="3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SzPts val="1800"/>
              <a:buChar char="●"/>
              <a:defRPr/>
            </a:lvl9pPr>
          </a:lstStyle>
          <a:p>
            <a:endParaRPr/>
          </a:p>
        </p:txBody>
      </p:sp>
      <p:sp>
        <p:nvSpPr>
          <p:cNvPr id="64" name="Google Shape;64;p25"/>
          <p:cNvSpPr txBox="1">
            <a:spLocks noGrp="1"/>
          </p:cNvSpPr>
          <p:nvPr>
            <p:ph type="ftr" idx="11"/>
          </p:nvPr>
        </p:nvSpPr>
        <p:spPr>
          <a:xfrm>
            <a:off x="3868738" y="6356350"/>
            <a:ext cx="5911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25"/>
          <p:cNvSpPr txBox="1">
            <a:spLocks noGrp="1"/>
          </p:cNvSpPr>
          <p:nvPr>
            <p:ph type="sldNum" idx="12"/>
          </p:nvPr>
        </p:nvSpPr>
        <p:spPr>
          <a:xfrm>
            <a:off x="10634663" y="6356350"/>
            <a:ext cx="15303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  <p:sp>
        <p:nvSpPr>
          <p:cNvPr id="66" name="Google Shape;66;p25"/>
          <p:cNvSpPr txBox="1">
            <a:spLocks noGrp="1"/>
          </p:cNvSpPr>
          <p:nvPr>
            <p:ph type="dt" idx="10"/>
          </p:nvPr>
        </p:nvSpPr>
        <p:spPr>
          <a:xfrm>
            <a:off x="261938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Custom Layout">
  <p:cSld name="3_Custom Layout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2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2CE6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69" name="Google Shape;69;p2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201275" y="-17463"/>
            <a:ext cx="1990725" cy="1708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26"/>
          <p:cNvPicPr preferRelativeResize="0"/>
          <p:nvPr/>
        </p:nvPicPr>
        <p:blipFill rotWithShape="1">
          <a:blip r:embed="rId3">
            <a:alphaModFix/>
          </a:blip>
          <a:srcRect l="39835"/>
          <a:stretch/>
        </p:blipFill>
        <p:spPr>
          <a:xfrm>
            <a:off x="8512175" y="6067425"/>
            <a:ext cx="3525838" cy="7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72" name="Google Shape;72;p26"/>
          <p:cNvSpPr>
            <a:spLocks noGrp="1"/>
          </p:cNvSpPr>
          <p:nvPr>
            <p:ph type="chart" idx="2"/>
          </p:nvPr>
        </p:nvSpPr>
        <p:spPr>
          <a:xfrm>
            <a:off x="838200" y="2082800"/>
            <a:ext cx="10515600" cy="2674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rgbClr val="595959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R="0" lvl="1" algn="l" rtl="0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595959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R="0" lvl="2" algn="l" rtl="0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●"/>
              <a:defRPr sz="1600" b="0" i="0" u="none" strike="noStrike" cap="none">
                <a:solidFill>
                  <a:srgbClr val="595959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R="0" lvl="3" algn="l" rtl="0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rgbClr val="595959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R="0" lvl="4" algn="l" rtl="0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rgbClr val="595959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R="0" lvl="5" algn="l" rtl="0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rgbClr val="595959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R="0" lvl="6" algn="l" rtl="0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rgbClr val="595959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R="0" lvl="7" algn="l" rtl="0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rgbClr val="595959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R="0" lvl="8" algn="l" rtl="0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rgbClr val="595959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73" name="Google Shape;73;p26"/>
          <p:cNvSpPr txBox="1">
            <a:spLocks noGrp="1"/>
          </p:cNvSpPr>
          <p:nvPr>
            <p:ph type="ftr" idx="11"/>
          </p:nvPr>
        </p:nvSpPr>
        <p:spPr>
          <a:xfrm>
            <a:off x="3868738" y="6356350"/>
            <a:ext cx="5911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6"/>
          <p:cNvSpPr txBox="1">
            <a:spLocks noGrp="1"/>
          </p:cNvSpPr>
          <p:nvPr>
            <p:ph type="sldNum" idx="12"/>
          </p:nvPr>
        </p:nvSpPr>
        <p:spPr>
          <a:xfrm>
            <a:off x="10634663" y="6356350"/>
            <a:ext cx="15303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  <p:sp>
        <p:nvSpPr>
          <p:cNvPr id="75" name="Google Shape;75;p26"/>
          <p:cNvSpPr txBox="1">
            <a:spLocks noGrp="1"/>
          </p:cNvSpPr>
          <p:nvPr>
            <p:ph type="dt" idx="10"/>
          </p:nvPr>
        </p:nvSpPr>
        <p:spPr>
          <a:xfrm>
            <a:off x="261938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3 pictures">
  <p:cSld name="3 pictures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7"/>
          <p:cNvSpPr/>
          <p:nvPr/>
        </p:nvSpPr>
        <p:spPr>
          <a:xfrm>
            <a:off x="0" y="-4763"/>
            <a:ext cx="12192000" cy="6858001"/>
          </a:xfrm>
          <a:prstGeom prst="rect">
            <a:avLst/>
          </a:prstGeom>
          <a:solidFill>
            <a:srgbClr val="3B638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78" name="Google Shape;78;p27"/>
          <p:cNvPicPr preferRelativeResize="0"/>
          <p:nvPr/>
        </p:nvPicPr>
        <p:blipFill rotWithShape="1">
          <a:blip r:embed="rId2">
            <a:alphaModFix/>
          </a:blip>
          <a:srcRect l="39835"/>
          <a:stretch/>
        </p:blipFill>
        <p:spPr>
          <a:xfrm>
            <a:off x="8861425" y="6138863"/>
            <a:ext cx="3176588" cy="660400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27"/>
          <p:cNvSpPr>
            <a:spLocks noGrp="1"/>
          </p:cNvSpPr>
          <p:nvPr>
            <p:ph type="pic" idx="2"/>
          </p:nvPr>
        </p:nvSpPr>
        <p:spPr>
          <a:xfrm>
            <a:off x="1442128" y="1486581"/>
            <a:ext cx="2824163" cy="3951287"/>
          </a:xfrm>
          <a:prstGeom prst="rect">
            <a:avLst/>
          </a:prstGeom>
          <a:solidFill>
            <a:schemeClr val="lt2"/>
          </a:solidFill>
          <a:ln>
            <a:noFill/>
          </a:ln>
        </p:spPr>
      </p:sp>
      <p:sp>
        <p:nvSpPr>
          <p:cNvPr id="80" name="Google Shape;80;p27"/>
          <p:cNvSpPr>
            <a:spLocks noGrp="1"/>
          </p:cNvSpPr>
          <p:nvPr>
            <p:ph type="pic" idx="3"/>
          </p:nvPr>
        </p:nvSpPr>
        <p:spPr>
          <a:xfrm>
            <a:off x="4626050" y="1486581"/>
            <a:ext cx="2824163" cy="3951287"/>
          </a:xfrm>
          <a:prstGeom prst="rect">
            <a:avLst/>
          </a:prstGeom>
          <a:solidFill>
            <a:schemeClr val="lt2"/>
          </a:solidFill>
          <a:ln>
            <a:noFill/>
          </a:ln>
        </p:spPr>
      </p:sp>
      <p:sp>
        <p:nvSpPr>
          <p:cNvPr id="81" name="Google Shape;81;p27"/>
          <p:cNvSpPr>
            <a:spLocks noGrp="1"/>
          </p:cNvSpPr>
          <p:nvPr>
            <p:ph type="pic" idx="4"/>
          </p:nvPr>
        </p:nvSpPr>
        <p:spPr>
          <a:xfrm>
            <a:off x="7809972" y="1486581"/>
            <a:ext cx="2824163" cy="3951287"/>
          </a:xfrm>
          <a:prstGeom prst="rect">
            <a:avLst/>
          </a:prstGeom>
          <a:solidFill>
            <a:schemeClr val="lt2"/>
          </a:solidFill>
          <a:ln>
            <a:noFill/>
          </a:ln>
        </p:spPr>
      </p:sp>
      <p:sp>
        <p:nvSpPr>
          <p:cNvPr id="82" name="Google Shape;82;p27"/>
          <p:cNvSpPr txBox="1">
            <a:spLocks noGrp="1"/>
          </p:cNvSpPr>
          <p:nvPr>
            <p:ph type="title"/>
          </p:nvPr>
        </p:nvSpPr>
        <p:spPr>
          <a:xfrm>
            <a:off x="1442128" y="365126"/>
            <a:ext cx="9911672" cy="1121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83" name="Google Shape;83;p27"/>
          <p:cNvSpPr txBox="1">
            <a:spLocks noGrp="1"/>
          </p:cNvSpPr>
          <p:nvPr>
            <p:ph type="body" idx="1"/>
          </p:nvPr>
        </p:nvSpPr>
        <p:spPr>
          <a:xfrm>
            <a:off x="1436346" y="5566763"/>
            <a:ext cx="2823486" cy="5390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3pPr>
            <a:lvl4pPr marL="1828800" lvl="3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SzPts val="1800"/>
              <a:buChar char="●"/>
              <a:defRPr/>
            </a:lvl9pPr>
          </a:lstStyle>
          <a:p>
            <a:endParaRPr/>
          </a:p>
        </p:txBody>
      </p:sp>
      <p:sp>
        <p:nvSpPr>
          <p:cNvPr id="84" name="Google Shape;84;p27"/>
          <p:cNvSpPr txBox="1">
            <a:spLocks noGrp="1"/>
          </p:cNvSpPr>
          <p:nvPr>
            <p:ph type="body" idx="5"/>
          </p:nvPr>
        </p:nvSpPr>
        <p:spPr>
          <a:xfrm>
            <a:off x="4626050" y="5566088"/>
            <a:ext cx="2823486" cy="5390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3pPr>
            <a:lvl4pPr marL="1828800" lvl="3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SzPts val="1800"/>
              <a:buChar char="●"/>
              <a:defRPr/>
            </a:lvl9pPr>
          </a:lstStyle>
          <a:p>
            <a:endParaRPr/>
          </a:p>
        </p:txBody>
      </p:sp>
      <p:sp>
        <p:nvSpPr>
          <p:cNvPr id="85" name="Google Shape;85;p27"/>
          <p:cNvSpPr txBox="1">
            <a:spLocks noGrp="1"/>
          </p:cNvSpPr>
          <p:nvPr>
            <p:ph type="body" idx="6"/>
          </p:nvPr>
        </p:nvSpPr>
        <p:spPr>
          <a:xfrm>
            <a:off x="7833641" y="5560893"/>
            <a:ext cx="2823486" cy="5390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3pPr>
            <a:lvl4pPr marL="1828800" lvl="3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SzPts val="1800"/>
              <a:buChar char="●"/>
              <a:defRPr/>
            </a:lvl9pPr>
          </a:lstStyle>
          <a:p>
            <a:endParaRPr/>
          </a:p>
        </p:txBody>
      </p:sp>
      <p:sp>
        <p:nvSpPr>
          <p:cNvPr id="86" name="Google Shape;86;p27"/>
          <p:cNvSpPr txBox="1">
            <a:spLocks noGrp="1"/>
          </p:cNvSpPr>
          <p:nvPr>
            <p:ph type="dt" idx="10"/>
          </p:nvPr>
        </p:nvSpPr>
        <p:spPr>
          <a:xfrm>
            <a:off x="261938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27"/>
          <p:cNvSpPr txBox="1">
            <a:spLocks noGrp="1"/>
          </p:cNvSpPr>
          <p:nvPr>
            <p:ph type="ftr" idx="11"/>
          </p:nvPr>
        </p:nvSpPr>
        <p:spPr>
          <a:xfrm>
            <a:off x="3868738" y="6356350"/>
            <a:ext cx="5911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27"/>
          <p:cNvSpPr txBox="1">
            <a:spLocks noGrp="1"/>
          </p:cNvSpPr>
          <p:nvPr>
            <p:ph type="sldNum" idx="12"/>
          </p:nvPr>
        </p:nvSpPr>
        <p:spPr>
          <a:xfrm>
            <a:off x="10634663" y="6356350"/>
            <a:ext cx="15303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8"/>
          <p:cNvSpPr txBox="1">
            <a:spLocks noGrp="1"/>
          </p:cNvSpPr>
          <p:nvPr>
            <p:ph type="ftr" idx="11"/>
          </p:nvPr>
        </p:nvSpPr>
        <p:spPr>
          <a:xfrm>
            <a:off x="3868738" y="6356350"/>
            <a:ext cx="5911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28"/>
          <p:cNvSpPr txBox="1">
            <a:spLocks noGrp="1"/>
          </p:cNvSpPr>
          <p:nvPr>
            <p:ph type="sldNum" idx="12"/>
          </p:nvPr>
        </p:nvSpPr>
        <p:spPr>
          <a:xfrm>
            <a:off x="10634663" y="6356350"/>
            <a:ext cx="15303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  <p:sp>
        <p:nvSpPr>
          <p:cNvPr id="92" name="Google Shape;92;p28"/>
          <p:cNvSpPr txBox="1">
            <a:spLocks noGrp="1"/>
          </p:cNvSpPr>
          <p:nvPr>
            <p:ph type="dt" idx="10"/>
          </p:nvPr>
        </p:nvSpPr>
        <p:spPr>
          <a:xfrm>
            <a:off x="261938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9"/>
          <p:cNvSpPr txBox="1">
            <a:spLocks noGrp="1"/>
          </p:cNvSpPr>
          <p:nvPr>
            <p:ph type="ftr" idx="11"/>
          </p:nvPr>
        </p:nvSpPr>
        <p:spPr>
          <a:xfrm>
            <a:off x="3868738" y="6356350"/>
            <a:ext cx="5911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00" b="0" i="0" u="none" strike="noStrike" cap="none">
                <a:solidFill>
                  <a:srgbClr val="7F7F7F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11" name="Google Shape;11;p19"/>
          <p:cNvSpPr txBox="1">
            <a:spLocks noGrp="1"/>
          </p:cNvSpPr>
          <p:nvPr>
            <p:ph type="sldNum" idx="12"/>
          </p:nvPr>
        </p:nvSpPr>
        <p:spPr>
          <a:xfrm>
            <a:off x="10634663" y="6356350"/>
            <a:ext cx="15303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1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1200" b="1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1200" b="1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1200" b="1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1200" b="1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1200" b="1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1200" b="1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1200" b="1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1200" b="1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  <p:sp>
        <p:nvSpPr>
          <p:cNvPr id="12" name="Google Shape;12;p19"/>
          <p:cNvSpPr txBox="1">
            <a:spLocks noGrp="1"/>
          </p:cNvSpPr>
          <p:nvPr>
            <p:ph type="body" idx="1"/>
          </p:nvPr>
        </p:nvSpPr>
        <p:spPr>
          <a:xfrm>
            <a:off x="3868738" y="863600"/>
            <a:ext cx="7315200" cy="5121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rgbClr val="595959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595959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1371600" marR="0" lvl="2" indent="-330200" algn="l" rtl="0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●"/>
              <a:defRPr sz="1600" b="0" i="0" u="none" strike="noStrike" cap="none">
                <a:solidFill>
                  <a:srgbClr val="595959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rgbClr val="595959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rgbClr val="595959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rgbClr val="595959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rgbClr val="595959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rgbClr val="595959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rgbClr val="595959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13" name="Google Shape;13;p19"/>
          <p:cNvSpPr txBox="1">
            <a:spLocks noGrp="1"/>
          </p:cNvSpPr>
          <p:nvPr>
            <p:ph type="dt" idx="10"/>
          </p:nvPr>
        </p:nvSpPr>
        <p:spPr>
          <a:xfrm>
            <a:off x="261938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00" b="0" i="0" u="none" strike="noStrike" cap="none">
                <a:solidFill>
                  <a:srgbClr val="7F7F7F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pic>
        <p:nvPicPr>
          <p:cNvPr id="14" name="Google Shape;14;p19"/>
          <p:cNvPicPr preferRelativeResize="0"/>
          <p:nvPr/>
        </p:nvPicPr>
        <p:blipFill rotWithShape="1">
          <a:blip r:embed="rId11">
            <a:alphaModFix/>
          </a:blip>
          <a:srcRect l="39835"/>
          <a:stretch/>
        </p:blipFill>
        <p:spPr>
          <a:xfrm>
            <a:off x="8512175" y="6067425"/>
            <a:ext cx="3525838" cy="731838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"/>
          <p:cNvSpPr txBox="1">
            <a:spLocks noGrp="1"/>
          </p:cNvSpPr>
          <p:nvPr>
            <p:ph type="title"/>
          </p:nvPr>
        </p:nvSpPr>
        <p:spPr>
          <a:xfrm>
            <a:off x="1957078" y="1182249"/>
            <a:ext cx="8927433" cy="3254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lvl="0"/>
            <a:r>
              <a:rPr lang="es-ES" dirty="0"/>
              <a:t> GESTIÓN DEL TIEMPO</a:t>
            </a:r>
            <a:endParaRPr dirty="0"/>
          </a:p>
        </p:txBody>
      </p:sp>
      <p:grpSp>
        <p:nvGrpSpPr>
          <p:cNvPr id="99" name="Google Shape;99;p1"/>
          <p:cNvGrpSpPr/>
          <p:nvPr/>
        </p:nvGrpSpPr>
        <p:grpSpPr>
          <a:xfrm>
            <a:off x="3714190" y="5347947"/>
            <a:ext cx="3885722" cy="1320800"/>
            <a:chOff x="3714190" y="5347947"/>
            <a:chExt cx="3885722" cy="1320800"/>
          </a:xfrm>
        </p:grpSpPr>
        <p:pic>
          <p:nvPicPr>
            <p:cNvPr id="100" name="Google Shape;100;p1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3714190" y="5894811"/>
              <a:ext cx="2095500" cy="482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1" name="Google Shape;101;p1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6279112" y="5347947"/>
              <a:ext cx="1320800" cy="13208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02" name="Google Shape;102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18828" y="5882111"/>
            <a:ext cx="2476500" cy="495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1" descr="Logotipo&#10;&#10;El contenido generado por IA puede ser incorrecto.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577545" y="1252922"/>
            <a:ext cx="3036910" cy="19330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10"/>
          <p:cNvSpPr txBox="1"/>
          <p:nvPr/>
        </p:nvSpPr>
        <p:spPr>
          <a:xfrm>
            <a:off x="3601053" y="281276"/>
            <a:ext cx="7672387" cy="1674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7500"/>
          </a:bodyPr>
          <a:lstStyle/>
          <a:p>
            <a:pPr lvl="0" algn="r">
              <a:buClr>
                <a:srgbClr val="FFFFFF"/>
              </a:buClr>
              <a:buSzPct val="100000"/>
            </a:pPr>
            <a:r>
              <a:rPr lang="es-ES" sz="4267" dirty="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  <a:t> GESTIÓN DEL TIEMPO</a:t>
            </a:r>
            <a:br>
              <a:rPr lang="es-ES" sz="4267" dirty="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</a:br>
            <a:endParaRPr sz="4267" dirty="0">
              <a:solidFill>
                <a:srgbClr val="FFFFFF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174" name="Google Shape;174;p10" descr="Logotipo&#10;&#10;El contenido generado por IA puede ser incorrecto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39139" y="-171383"/>
            <a:ext cx="1674813" cy="1674813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10"/>
          <p:cNvSpPr txBox="1"/>
          <p:nvPr/>
        </p:nvSpPr>
        <p:spPr>
          <a:xfrm>
            <a:off x="918560" y="1956089"/>
            <a:ext cx="6172200" cy="1754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1800"/>
            </a:pPr>
            <a:r>
              <a:rPr lang="es-ES" sz="1800" b="1" dirty="0">
                <a:latin typeface="Corbel"/>
                <a:ea typeface="Corbel"/>
                <a:cs typeface="Corbel"/>
                <a:sym typeface="Corbel"/>
              </a:rPr>
              <a:t>TÉCNICA DE BLOQUEO DE TIEMPO
Asigne franjas horarias específicas para el trabajo concentrado, los descansos y las reuniones.</a:t>
            </a:r>
            <a:br>
              <a:rPr lang="es-ES" sz="1800" b="1" dirty="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 b="1" dirty="0">
                <a:latin typeface="Corbel"/>
                <a:ea typeface="Corbel"/>
                <a:cs typeface="Corbel"/>
                <a:sym typeface="Corbel"/>
              </a:rPr>
              <a:t>→ Evitar el cambio de contexto</a:t>
            </a:r>
            <a:br>
              <a:rPr lang="es-ES" sz="1800" b="1" dirty="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 b="1" dirty="0">
                <a:latin typeface="Corbel"/>
                <a:ea typeface="Corbel"/>
                <a:cs typeface="Corbel"/>
                <a:sym typeface="Corbel"/>
              </a:rPr>
              <a:t>→ Mantener el ritmo</a:t>
            </a:r>
            <a:br>
              <a:rPr lang="es-ES" sz="1800" b="1" dirty="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 b="1" dirty="0">
                <a:latin typeface="Corbel"/>
                <a:ea typeface="Corbel"/>
                <a:cs typeface="Corbel"/>
                <a:sym typeface="Corbel"/>
              </a:rPr>
              <a:t>→ Reducir la fatiga de decisión</a:t>
            </a:r>
            <a:endParaRPr dirty="0"/>
          </a:p>
        </p:txBody>
      </p:sp>
      <p:pic>
        <p:nvPicPr>
          <p:cNvPr id="176" name="Google Shape;176;p10" descr="Imagen generada"/>
          <p:cNvPicPr preferRelativeResize="0"/>
          <p:nvPr/>
        </p:nvPicPr>
        <p:blipFill rotWithShape="1">
          <a:blip r:embed="rId4">
            <a:alphaModFix/>
          </a:blip>
          <a:srcRect t="21923"/>
          <a:stretch/>
        </p:blipFill>
        <p:spPr>
          <a:xfrm>
            <a:off x="6410304" y="1285115"/>
            <a:ext cx="5491669" cy="42877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1"/>
          <p:cNvSpPr txBox="1"/>
          <p:nvPr/>
        </p:nvSpPr>
        <p:spPr>
          <a:xfrm>
            <a:off x="3514865" y="274271"/>
            <a:ext cx="7672388" cy="1674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7500"/>
          </a:bodyPr>
          <a:lstStyle/>
          <a:p>
            <a:pPr lvl="0" algn="r">
              <a:buClr>
                <a:srgbClr val="FFFFFF"/>
              </a:buClr>
              <a:buSzPct val="100000"/>
            </a:pPr>
            <a:r>
              <a:rPr lang="es-ES" sz="4267" dirty="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  <a:t> GESTIÓN DEL TIEMPO</a:t>
            </a:r>
            <a:br>
              <a:rPr lang="es-ES" sz="4267" dirty="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</a:br>
            <a:endParaRPr sz="4267" dirty="0">
              <a:solidFill>
                <a:srgbClr val="FFFFFF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182" name="Google Shape;182;p11" descr="Logotipo&#10;&#10;El contenido generado por IA puede ser incorrecto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39139" y="-171383"/>
            <a:ext cx="1674813" cy="1674813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11"/>
          <p:cNvSpPr txBox="1"/>
          <p:nvPr/>
        </p:nvSpPr>
        <p:spPr>
          <a:xfrm>
            <a:off x="698267" y="1949084"/>
            <a:ext cx="6172200" cy="17543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1800"/>
            </a:pPr>
            <a:r>
              <a:rPr lang="es-ES" sz="1800" b="1" dirty="0">
                <a:latin typeface="Corbel"/>
                <a:ea typeface="Corbel"/>
                <a:cs typeface="Corbel"/>
                <a:sym typeface="Corbel"/>
              </a:rPr>
              <a:t>MICROTAREAS Y FRAGMENTACIÓN
Divida las tareas grandes en pasos más pequeños y manejables.</a:t>
            </a:r>
            <a:br>
              <a:rPr lang="es-ES" sz="1800" b="1" dirty="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 b="1" dirty="0">
                <a:latin typeface="Corbel"/>
                <a:ea typeface="Corbel"/>
                <a:cs typeface="Corbel"/>
                <a:sym typeface="Corbel"/>
              </a:rPr>
              <a:t>✅ Aumenta el impulso</a:t>
            </a:r>
            <a:br>
              <a:rPr lang="es-ES" sz="1800" b="1" dirty="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 b="1" dirty="0">
                <a:latin typeface="Corbel"/>
                <a:ea typeface="Corbel"/>
                <a:cs typeface="Corbel"/>
                <a:sym typeface="Corbel"/>
              </a:rPr>
              <a:t>✅ Genera confianza</a:t>
            </a:r>
            <a:br>
              <a:rPr lang="es-ES" sz="1800" b="1" dirty="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 b="1" dirty="0">
                <a:latin typeface="Corbel"/>
                <a:ea typeface="Corbel"/>
                <a:cs typeface="Corbel"/>
                <a:sym typeface="Corbel"/>
              </a:rPr>
              <a:t>✅ Previene la procrastinación</a:t>
            </a:r>
            <a:endParaRPr sz="1800" b="0" i="0" u="none" strike="noStrike" dirty="0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184" name="Google Shape;184;p11" descr="Imagen generada"/>
          <p:cNvPicPr preferRelativeResize="0"/>
          <p:nvPr/>
        </p:nvPicPr>
        <p:blipFill rotWithShape="1">
          <a:blip r:embed="rId4">
            <a:alphaModFix/>
          </a:blip>
          <a:srcRect t="28420" r="18527" b="12821"/>
          <a:stretch/>
        </p:blipFill>
        <p:spPr>
          <a:xfrm>
            <a:off x="6096000" y="1688567"/>
            <a:ext cx="5587393" cy="40296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2"/>
          <p:cNvSpPr txBox="1"/>
          <p:nvPr/>
        </p:nvSpPr>
        <p:spPr>
          <a:xfrm>
            <a:off x="3456758" y="374650"/>
            <a:ext cx="7672387" cy="1674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7500"/>
          </a:bodyPr>
          <a:lstStyle/>
          <a:p>
            <a:pPr lvl="0" algn="r">
              <a:buClr>
                <a:srgbClr val="FFFFFF"/>
              </a:buClr>
              <a:buSzPct val="100000"/>
            </a:pPr>
            <a:r>
              <a:rPr lang="es-ES" sz="4267" dirty="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  <a:t> GESTIÓN DEL TIEMPO</a:t>
            </a:r>
            <a:br>
              <a:rPr lang="es-ES" sz="4267" dirty="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</a:br>
            <a:endParaRPr sz="4267" dirty="0">
              <a:solidFill>
                <a:srgbClr val="FFFFFF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190" name="Google Shape;190;p12" descr="Logotipo&#10;&#10;El contenido generado por IA puede ser incorrecto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39139" y="-171383"/>
            <a:ext cx="1674813" cy="1674813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12"/>
          <p:cNvSpPr txBox="1"/>
          <p:nvPr/>
        </p:nvSpPr>
        <p:spPr>
          <a:xfrm>
            <a:off x="698267" y="1894988"/>
            <a:ext cx="4248871" cy="2308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1800"/>
            </a:pPr>
            <a:r>
              <a:rPr lang="es-ES" sz="1800" b="1" dirty="0">
                <a:latin typeface="Corbel"/>
                <a:ea typeface="Corbel"/>
                <a:cs typeface="Corbel"/>
                <a:sym typeface="Corbel"/>
              </a:rPr>
              <a:t>PLANIFICA TU DÍA DE MANERA EFECTIVA
• Utilice un planificador escrito o digital</a:t>
            </a:r>
            <a:br>
              <a:rPr lang="es-ES" sz="1800" b="1" dirty="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 b="1" dirty="0">
                <a:latin typeface="Corbel"/>
                <a:ea typeface="Corbel"/>
                <a:cs typeface="Corbel"/>
                <a:sym typeface="Corbel"/>
              </a:rPr>
              <a:t>• Establece las 3 prioridades diarias principales</a:t>
            </a:r>
            <a:br>
              <a:rPr lang="es-ES" sz="1800" b="1" dirty="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 b="1" dirty="0">
                <a:latin typeface="Corbel"/>
                <a:ea typeface="Corbel"/>
                <a:cs typeface="Corbel"/>
                <a:sym typeface="Corbel"/>
              </a:rPr>
              <a:t>• Revisar las tareas la noche anterior</a:t>
            </a:r>
            <a:br>
              <a:rPr lang="es-ES" sz="1800" b="1" dirty="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 b="1" dirty="0">
                <a:latin typeface="Corbel"/>
                <a:ea typeface="Corbel"/>
                <a:cs typeface="Corbel"/>
                <a:sym typeface="Corbel"/>
              </a:rPr>
              <a:t>• Incluya tiempo de descanso y amortiguación</a:t>
            </a:r>
            <a:endParaRPr dirty="0"/>
          </a:p>
        </p:txBody>
      </p:sp>
      <p:pic>
        <p:nvPicPr>
          <p:cNvPr id="192" name="Google Shape;192;p12" descr="Imagen generada"/>
          <p:cNvPicPr preferRelativeResize="0"/>
          <p:nvPr/>
        </p:nvPicPr>
        <p:blipFill rotWithShape="1">
          <a:blip r:embed="rId4">
            <a:alphaModFix/>
          </a:blip>
          <a:srcRect t="27632" r="16153" b="9060"/>
          <a:stretch/>
        </p:blipFill>
        <p:spPr>
          <a:xfrm>
            <a:off x="5743564" y="1503430"/>
            <a:ext cx="5750169" cy="43416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3"/>
          <p:cNvSpPr txBox="1"/>
          <p:nvPr/>
        </p:nvSpPr>
        <p:spPr>
          <a:xfrm>
            <a:off x="3558044" y="207713"/>
            <a:ext cx="7672388" cy="1674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7500"/>
          </a:bodyPr>
          <a:lstStyle/>
          <a:p>
            <a:pPr lvl="0" algn="r">
              <a:buClr>
                <a:srgbClr val="FFFFFF"/>
              </a:buClr>
              <a:buSzPct val="100000"/>
            </a:pPr>
            <a:r>
              <a:rPr lang="es-ES" sz="4267" dirty="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  <a:t>SKILL – GESTIÓN DEL TIEMPO</a:t>
            </a:r>
            <a:br>
              <a:rPr lang="es-ES" sz="4267" dirty="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</a:br>
            <a:endParaRPr sz="4267" dirty="0">
              <a:solidFill>
                <a:srgbClr val="FFFFFF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198" name="Google Shape;198;p13" descr="Logotipo&#10;&#10;El contenido generado por IA puede ser incorrecto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39139" y="-171383"/>
            <a:ext cx="1674813" cy="1674813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13"/>
          <p:cNvSpPr txBox="1"/>
          <p:nvPr/>
        </p:nvSpPr>
        <p:spPr>
          <a:xfrm>
            <a:off x="961568" y="1882526"/>
            <a:ext cx="6377078" cy="2031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1800"/>
            </a:pPr>
            <a:r>
              <a:rPr lang="es-ES" sz="1800" b="1" dirty="0">
                <a:latin typeface="Corbel"/>
                <a:ea typeface="Corbel"/>
                <a:cs typeface="Corbel"/>
                <a:sym typeface="Corbel"/>
              </a:rPr>
              <a:t>CUANDO LA ENERGÍA &gt; RELOJ
La gestión del tiempo no se trata solo del reloj, se trata de energía.</a:t>
            </a:r>
            <a:br>
              <a:rPr lang="es-ES" sz="1800" b="1" dirty="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 b="1" dirty="0">
                <a:latin typeface="Corbel"/>
                <a:ea typeface="Corbel"/>
                <a:cs typeface="Corbel"/>
                <a:sym typeface="Corbel"/>
              </a:rPr>
              <a:t>Haga coincidir las tareas con sus ciclos de energía:</a:t>
            </a:r>
            <a:br>
              <a:rPr lang="es-ES" sz="1800" b="1" dirty="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 b="1" dirty="0">
                <a:latin typeface="Corbel"/>
                <a:ea typeface="Corbel"/>
                <a:cs typeface="Corbel"/>
                <a:sym typeface="Corbel"/>
              </a:rPr>
              <a:t>🌞 Mañanas → Trabajo profundo</a:t>
            </a:r>
            <a:br>
              <a:rPr lang="es-ES" sz="1800" b="1" dirty="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 b="1" dirty="0">
                <a:latin typeface="Corbel"/>
                <a:ea typeface="Corbel"/>
                <a:cs typeface="Corbel"/>
                <a:sym typeface="Corbel"/>
              </a:rPr>
              <a:t>🌥️ Tardes → tareas administrativas</a:t>
            </a:r>
            <a:br>
              <a:rPr lang="es-ES" sz="1800" b="1" dirty="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 b="1" dirty="0">
                <a:latin typeface="Corbel"/>
                <a:ea typeface="Corbel"/>
                <a:cs typeface="Corbel"/>
                <a:sym typeface="Corbel"/>
              </a:rPr>
              <a:t>🌙 Tardes → Reflexión o flujo creativo</a:t>
            </a:r>
            <a:endParaRPr sz="1800" b="0" i="0" u="none" strike="noStrike" dirty="0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200" name="Google Shape;200;p13" descr="Imagen generada"/>
          <p:cNvPicPr preferRelativeResize="0"/>
          <p:nvPr/>
        </p:nvPicPr>
        <p:blipFill rotWithShape="1">
          <a:blip r:embed="rId4">
            <a:alphaModFix/>
          </a:blip>
          <a:srcRect l="17863" t="32978" r="10683" b="18508"/>
          <a:stretch/>
        </p:blipFill>
        <p:spPr>
          <a:xfrm>
            <a:off x="7291754" y="1893818"/>
            <a:ext cx="4900246" cy="33270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14"/>
          <p:cNvSpPr txBox="1"/>
          <p:nvPr/>
        </p:nvSpPr>
        <p:spPr>
          <a:xfrm>
            <a:off x="3401194" y="178545"/>
            <a:ext cx="7672387" cy="1674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7500"/>
          </a:bodyPr>
          <a:lstStyle/>
          <a:p>
            <a:pPr lvl="0" algn="r">
              <a:buClr>
                <a:srgbClr val="FFFFFF"/>
              </a:buClr>
              <a:buSzPct val="100000"/>
            </a:pPr>
            <a:r>
              <a:rPr lang="es-ES" sz="4267" dirty="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  <a:t> GESTIÓN DEL TIEMPO</a:t>
            </a:r>
            <a:br>
              <a:rPr lang="es-ES" sz="4267" dirty="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</a:br>
            <a:endParaRPr sz="4267" dirty="0">
              <a:solidFill>
                <a:srgbClr val="FFFFFF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206" name="Google Shape;206;p14" descr="Logotipo&#10;&#10;El contenido generado por IA puede ser incorrecto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39139" y="-171383"/>
            <a:ext cx="1674813" cy="1674813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14"/>
          <p:cNvSpPr txBox="1"/>
          <p:nvPr/>
        </p:nvSpPr>
        <p:spPr>
          <a:xfrm>
            <a:off x="698267" y="2105676"/>
            <a:ext cx="6172200" cy="17543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1800"/>
            </a:pPr>
            <a:r>
              <a:rPr lang="es-ES" sz="1800" b="1" dirty="0">
                <a:latin typeface="Corbel"/>
                <a:ea typeface="Corbel"/>
                <a:cs typeface="Corbel"/>
                <a:sym typeface="Corbel"/>
              </a:rPr>
              <a:t>LÍMITES Y TIEMPO
Protege tu tiempo como cualquier otro recurso.</a:t>
            </a:r>
            <a:br>
              <a:rPr lang="es-ES" sz="1800" b="1" dirty="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 b="1" dirty="0">
                <a:latin typeface="Corbel"/>
                <a:ea typeface="Corbel"/>
                <a:cs typeface="Corbel"/>
                <a:sym typeface="Corbel"/>
              </a:rPr>
              <a:t>• No diga amablemente pero claramente</a:t>
            </a:r>
            <a:br>
              <a:rPr lang="es-ES" sz="1800" b="1" dirty="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 b="1" dirty="0">
                <a:latin typeface="Corbel"/>
                <a:ea typeface="Corbel"/>
                <a:cs typeface="Corbel"/>
                <a:sym typeface="Corbel"/>
              </a:rPr>
              <a:t>• Comunicar disponibilidad</a:t>
            </a:r>
            <a:br>
              <a:rPr lang="es-ES" sz="1800" b="1" dirty="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 b="1" dirty="0">
                <a:latin typeface="Corbel"/>
                <a:ea typeface="Corbel"/>
                <a:cs typeface="Corbel"/>
                <a:sym typeface="Corbel"/>
              </a:rPr>
              <a:t>• Establecer límites digitales (notificaciones, bloqueos de correo electrónico)</a:t>
            </a:r>
            <a:endParaRPr dirty="0"/>
          </a:p>
        </p:txBody>
      </p:sp>
      <p:pic>
        <p:nvPicPr>
          <p:cNvPr id="208" name="Google Shape;208;p14"/>
          <p:cNvPicPr preferRelativeResize="0"/>
          <p:nvPr/>
        </p:nvPicPr>
        <p:blipFill rotWithShape="1">
          <a:blip r:embed="rId4">
            <a:alphaModFix/>
          </a:blip>
          <a:srcRect l="18269" t="32661" r="13220" b="8984"/>
          <a:stretch/>
        </p:blipFill>
        <p:spPr>
          <a:xfrm>
            <a:off x="6508602" y="1808798"/>
            <a:ext cx="4454770" cy="3794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15"/>
          <p:cNvSpPr txBox="1"/>
          <p:nvPr/>
        </p:nvSpPr>
        <p:spPr>
          <a:xfrm>
            <a:off x="3390106" y="361156"/>
            <a:ext cx="7672388" cy="1674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7500"/>
          </a:bodyPr>
          <a:lstStyle/>
          <a:p>
            <a:pPr lvl="0" algn="r">
              <a:buClr>
                <a:srgbClr val="FFFFFF"/>
              </a:buClr>
              <a:buSzPct val="100000"/>
            </a:pPr>
            <a:r>
              <a:rPr lang="es-ES" sz="4267" dirty="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  <a:t> GESTIÓN DEL TIEMPO</a:t>
            </a:r>
            <a:br>
              <a:rPr lang="es-ES" sz="4267" dirty="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</a:br>
            <a:endParaRPr sz="4267" dirty="0">
              <a:solidFill>
                <a:srgbClr val="FFFFFF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214" name="Google Shape;214;p15" descr="Logotipo&#10;&#10;El contenido generado por IA puede ser incorrecto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39139" y="-171383"/>
            <a:ext cx="1674813" cy="1674813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15"/>
          <p:cNvSpPr txBox="1"/>
          <p:nvPr/>
        </p:nvSpPr>
        <p:spPr>
          <a:xfrm>
            <a:off x="1054100" y="2035969"/>
            <a:ext cx="6172200" cy="1754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1800"/>
            </a:pPr>
            <a:r>
              <a:rPr lang="es-ES" sz="1800" b="1" dirty="0">
                <a:latin typeface="Corbel"/>
                <a:ea typeface="Corbel"/>
                <a:cs typeface="Corbel"/>
                <a:sym typeface="Corbel"/>
              </a:rPr>
              <a:t>CUANDO LOS PLANES FALLAN
La flexibilidad es parte de una gestión eficaz del tiempo.</a:t>
            </a:r>
            <a:br>
              <a:rPr lang="es-ES" sz="1800" b="1" dirty="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 b="1" dirty="0">
                <a:latin typeface="Corbel"/>
                <a:ea typeface="Corbel"/>
                <a:cs typeface="Corbel"/>
                <a:sym typeface="Corbel"/>
              </a:rPr>
              <a:t>Si los planes se desmoronan:</a:t>
            </a:r>
            <a:br>
              <a:rPr lang="es-ES" sz="1800" b="1" dirty="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 b="1" dirty="0">
                <a:latin typeface="Corbel"/>
                <a:ea typeface="Corbel"/>
                <a:cs typeface="Corbel"/>
                <a:sym typeface="Corbel"/>
              </a:rPr>
              <a:t>→ Recalibrar, no culpar</a:t>
            </a:r>
            <a:br>
              <a:rPr lang="es-ES" sz="1800" b="1" dirty="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 b="1" dirty="0">
                <a:latin typeface="Corbel"/>
                <a:ea typeface="Corbel"/>
                <a:cs typeface="Corbel"/>
                <a:sym typeface="Corbel"/>
              </a:rPr>
              <a:t>→ Empieza desde donde estás</a:t>
            </a:r>
            <a:br>
              <a:rPr lang="es-ES" sz="1800" b="1" dirty="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 b="1" dirty="0">
                <a:latin typeface="Corbel"/>
                <a:ea typeface="Corbel"/>
                <a:cs typeface="Corbel"/>
                <a:sym typeface="Corbel"/>
              </a:rPr>
              <a:t>→ Concéntrese en el progreso, no en la perfección</a:t>
            </a:r>
            <a:endParaRPr sz="1800" b="0" i="0" u="none" strike="noStrike" dirty="0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216" name="Google Shape;216;p15"/>
          <p:cNvPicPr preferRelativeResize="0"/>
          <p:nvPr/>
        </p:nvPicPr>
        <p:blipFill rotWithShape="1">
          <a:blip r:embed="rId4">
            <a:alphaModFix/>
          </a:blip>
          <a:srcRect l="8386" t="36766" r="18991" b="11148"/>
          <a:stretch/>
        </p:blipFill>
        <p:spPr>
          <a:xfrm>
            <a:off x="6785228" y="2035969"/>
            <a:ext cx="4718338" cy="338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16"/>
          <p:cNvSpPr txBox="1"/>
          <p:nvPr/>
        </p:nvSpPr>
        <p:spPr>
          <a:xfrm>
            <a:off x="3390106" y="361156"/>
            <a:ext cx="7672388" cy="1674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7500"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Corbel"/>
              <a:buNone/>
            </a:pPr>
            <a:r>
              <a:rPr lang="es-ES" sz="4267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  <a:t>SKILL – TIME MANAGEMENT</a:t>
            </a:r>
            <a:br>
              <a:rPr lang="es-ES" sz="4267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</a:br>
            <a:endParaRPr sz="4267">
              <a:solidFill>
                <a:srgbClr val="FFFFFF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222" name="Google Shape;222;p16" descr="Logotipo&#10;&#10;El contenido generado por IA puede ser incorrecto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39139" y="-171383"/>
            <a:ext cx="1674813" cy="1674813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16"/>
          <p:cNvSpPr txBox="1"/>
          <p:nvPr/>
        </p:nvSpPr>
        <p:spPr>
          <a:xfrm>
            <a:off x="1054100" y="2035969"/>
            <a:ext cx="6172200" cy="2031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rbel"/>
              <a:buNone/>
            </a:pPr>
            <a:r>
              <a:rPr lang="es-ES" sz="1800" b="1" i="0" u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WRAP-UP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orbel"/>
              <a:buNone/>
            </a:pPr>
            <a:endParaRPr sz="1800" b="1" i="0" u="none" strike="noStrike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rbel"/>
              <a:buNone/>
            </a:pPr>
            <a:r>
              <a:rPr lang="es-ES" sz="1800" b="0" i="0" u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You can’t manage time — but you can manage your focus, energy, and choices.</a:t>
            </a:r>
            <a:br>
              <a:rPr lang="es-ES" sz="1800" b="0" i="0" u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</a:br>
            <a:r>
              <a:rPr lang="es-ES" sz="1800" b="0" i="0" u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Time well spent is aligned with purpose, not pressure.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i="1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“Time is what we want most, but what we use worst.”</a:t>
            </a:r>
            <a:r>
              <a:rPr lang="es-ES" sz="18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 — William Penn</a:t>
            </a:r>
            <a:endParaRPr/>
          </a:p>
        </p:txBody>
      </p:sp>
      <p:pic>
        <p:nvPicPr>
          <p:cNvPr id="224" name="Google Shape;224;p16" descr="Imagen generada"/>
          <p:cNvPicPr preferRelativeResize="0"/>
          <p:nvPr/>
        </p:nvPicPr>
        <p:blipFill rotWithShape="1">
          <a:blip r:embed="rId4">
            <a:alphaModFix/>
          </a:blip>
          <a:srcRect l="15469" t="29687" r="18888" b="7692"/>
          <a:stretch/>
        </p:blipFill>
        <p:spPr>
          <a:xfrm>
            <a:off x="7311475" y="1503430"/>
            <a:ext cx="4501662" cy="42944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17"/>
          <p:cNvSpPr txBox="1">
            <a:spLocks noGrp="1"/>
          </p:cNvSpPr>
          <p:nvPr>
            <p:ph type="body" idx="1"/>
          </p:nvPr>
        </p:nvSpPr>
        <p:spPr>
          <a:xfrm>
            <a:off x="261938" y="1749425"/>
            <a:ext cx="11385550" cy="808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>
              <a:buSzPts val="2667"/>
            </a:pPr>
            <a:r>
              <a:rPr lang="es-ES" sz="2667" dirty="0">
                <a:solidFill>
                  <a:srgbClr val="000000"/>
                </a:solidFill>
              </a:rPr>
              <a:t>Referencias</a:t>
            </a:r>
            <a:endParaRPr dirty="0"/>
          </a:p>
        </p:txBody>
      </p:sp>
      <p:pic>
        <p:nvPicPr>
          <p:cNvPr id="230" name="Google Shape;230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831263" y="1222375"/>
            <a:ext cx="3360737" cy="2519363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17"/>
          <p:cNvSpPr txBox="1"/>
          <p:nvPr/>
        </p:nvSpPr>
        <p:spPr>
          <a:xfrm>
            <a:off x="3360738" y="175419"/>
            <a:ext cx="7670800" cy="1674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7500"/>
          </a:bodyPr>
          <a:lstStyle/>
          <a:p>
            <a:pPr lvl="0" algn="r">
              <a:buClr>
                <a:srgbClr val="FFFFFF"/>
              </a:buClr>
              <a:buSzPct val="100000"/>
            </a:pPr>
            <a:r>
              <a:rPr lang="es-ES" sz="4267" dirty="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  <a:t> GESTIÓN DEL TIEMPO</a:t>
            </a:r>
            <a:br>
              <a:rPr lang="es-ES" sz="4267" dirty="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</a:br>
            <a:endParaRPr sz="4267" dirty="0">
              <a:solidFill>
                <a:srgbClr val="FFFFFF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232" name="Google Shape;232;p17" descr="Logotipo&#10;&#10;El contenido generado por IA puede ser incorrecto.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139139" y="-171383"/>
            <a:ext cx="1674813" cy="1674813"/>
          </a:xfrm>
          <a:prstGeom prst="rect">
            <a:avLst/>
          </a:prstGeom>
          <a:noFill/>
          <a:ln>
            <a:noFill/>
          </a:ln>
        </p:spPr>
      </p:pic>
      <p:sp>
        <p:nvSpPr>
          <p:cNvPr id="233" name="Google Shape;233;p17"/>
          <p:cNvSpPr txBox="1"/>
          <p:nvPr/>
        </p:nvSpPr>
        <p:spPr>
          <a:xfrm>
            <a:off x="1460501" y="3084513"/>
            <a:ext cx="7707562" cy="1477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s-ES" sz="18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Covey, S.R. (1989). </a:t>
            </a:r>
            <a:r>
              <a:rPr lang="es-ES" sz="1800" i="1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The 7 Habits of Highly Effective People.</a:t>
            </a:r>
            <a:endParaRPr sz="18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s-ES" sz="18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Allen, D. (2001). </a:t>
            </a:r>
            <a:r>
              <a:rPr lang="es-ES" sz="1800" i="1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Getting Things Done.</a:t>
            </a:r>
            <a:endParaRPr sz="18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s-ES" sz="18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Newport, C. (2016). </a:t>
            </a:r>
            <a:r>
              <a:rPr lang="es-ES" sz="1800" i="1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Deep Work.</a:t>
            </a:r>
            <a:endParaRPr sz="18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s-ES" sz="18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Todoist – Time Management Methods</a:t>
            </a:r>
            <a:endParaRPr sz="18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s-ES" sz="18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MindTools – Time Management Toolkit</a:t>
            </a:r>
            <a:endParaRPr sz="18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18"/>
          <p:cNvSpPr txBox="1"/>
          <p:nvPr/>
        </p:nvSpPr>
        <p:spPr>
          <a:xfrm>
            <a:off x="1954213" y="3227294"/>
            <a:ext cx="8764587" cy="13796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7500" lnSpcReduction="20000"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None/>
            </a:pPr>
            <a:endParaRPr sz="2200" cap="none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None/>
            </a:pPr>
            <a:r>
              <a:rPr lang="es-ES" sz="4667" b="1" cap="non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www.____________________</a:t>
            </a:r>
            <a:endParaRPr sz="4667" cap="none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None/>
            </a:pPr>
            <a:r>
              <a:rPr lang="es-ES" sz="4667" b="1" cap="non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www.facebook.com/___________________</a:t>
            </a:r>
            <a:r>
              <a:rPr lang="es-ES" sz="4700" b="1" cap="non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 </a:t>
            </a:r>
            <a:endParaRPr/>
          </a:p>
          <a:p>
            <a:pPr marL="0" marR="0" lvl="0" indent="0" algn="ctr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None/>
            </a:pPr>
            <a:endParaRPr sz="2200" cap="none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240" name="Google Shape;240;p18"/>
          <p:cNvSpPr txBox="1"/>
          <p:nvPr/>
        </p:nvSpPr>
        <p:spPr>
          <a:xfrm>
            <a:off x="174625" y="5124450"/>
            <a:ext cx="7153275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s-ES" dirty="0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Descargo de responsabilidad: La publicación ha sido elaborada con el apoyo del Programa Erasmus + de la Unión Europea. El contenido de esta página es responsabilidad exclusiva de los socios y no puede considerarse en modo alguno como un reflejo de las opiniones de la AN y de la Comisión.</a:t>
            </a:r>
            <a:endParaRPr dirty="0"/>
          </a:p>
        </p:txBody>
      </p:sp>
      <p:pic>
        <p:nvPicPr>
          <p:cNvPr id="241" name="Google Shape;241;p18" descr="Logotipo&#10;&#10;El contenido generado por IA puede ser incorrecto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419052" y="75105"/>
            <a:ext cx="3353895" cy="33538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"/>
          <p:cNvSpPr txBox="1"/>
          <p:nvPr/>
        </p:nvSpPr>
        <p:spPr>
          <a:xfrm>
            <a:off x="3508318" y="336869"/>
            <a:ext cx="7672388" cy="1674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7500"/>
          </a:bodyPr>
          <a:lstStyle/>
          <a:p>
            <a:pPr lvl="0" algn="r">
              <a:buClr>
                <a:srgbClr val="FFFFFF"/>
              </a:buClr>
              <a:buSzPct val="100000"/>
            </a:pPr>
            <a:r>
              <a:rPr lang="es-ES" sz="4267" dirty="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  <a:t> GESTIÓN DEL TIEMPO</a:t>
            </a:r>
            <a:endParaRPr sz="4267" b="0" i="0" u="none" strike="noStrike" cap="none" dirty="0">
              <a:solidFill>
                <a:srgbClr val="FFFFFF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109" name="Google Shape;109;p2" descr="Logotipo&#10;&#10;El contenido generado por IA puede ser incorrecto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39139" y="-171383"/>
            <a:ext cx="1674813" cy="1674813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2"/>
          <p:cNvSpPr txBox="1"/>
          <p:nvPr/>
        </p:nvSpPr>
        <p:spPr>
          <a:xfrm>
            <a:off x="825803" y="2011682"/>
            <a:ext cx="6172200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s-ES" sz="1800" b="1">
                <a:latin typeface="Corbel"/>
                <a:ea typeface="Corbel"/>
                <a:cs typeface="Corbel"/>
                <a:sym typeface="Corbel"/>
              </a:rPr>
              <a:t>Objetivo:</a:t>
            </a:r>
            <a:br>
              <a:rPr lang="es-ES" sz="1800" b="1">
                <a:latin typeface="Corbel"/>
                <a:ea typeface="Corbel"/>
                <a:cs typeface="Corbel"/>
                <a:sym typeface="Corbel"/>
              </a:rPr>
            </a:br>
            <a:r>
              <a:rPr lang="es-ES" sz="1800" b="1">
                <a:latin typeface="Corbel"/>
                <a:ea typeface="Corbel"/>
                <a:cs typeface="Corbel"/>
                <a:sym typeface="Corbel"/>
              </a:rPr>
              <a:t>Aprender a planificar, priorizar y administrar el tiempo de manera eficiente mientras se mantiene el enfoque y se reduce el estrés.</a:t>
            </a:r>
            <a:endParaRPr sz="18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111" name="Google Shape;111;p2"/>
          <p:cNvPicPr preferRelativeResize="0"/>
          <p:nvPr/>
        </p:nvPicPr>
        <p:blipFill rotWithShape="1">
          <a:blip r:embed="rId4">
            <a:alphaModFix/>
          </a:blip>
          <a:srcRect t="28202" b="28203"/>
          <a:stretch/>
        </p:blipFill>
        <p:spPr>
          <a:xfrm>
            <a:off x="2188307" y="3429000"/>
            <a:ext cx="6502400" cy="28346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"/>
          <p:cNvSpPr txBox="1"/>
          <p:nvPr/>
        </p:nvSpPr>
        <p:spPr>
          <a:xfrm>
            <a:off x="3489000" y="255313"/>
            <a:ext cx="7672387" cy="1674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7500"/>
          </a:bodyPr>
          <a:lstStyle/>
          <a:p>
            <a:pPr lvl="0" algn="r">
              <a:buClr>
                <a:srgbClr val="FFFFFF"/>
              </a:buClr>
              <a:buSzPct val="100000"/>
            </a:pPr>
            <a:r>
              <a:rPr lang="es-ES" sz="4267" dirty="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  <a:t>GESTIÓN DEL TIEMPO</a:t>
            </a:r>
            <a:br>
              <a:rPr lang="es-ES" sz="4267" dirty="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</a:br>
            <a:endParaRPr sz="4267" dirty="0">
              <a:solidFill>
                <a:srgbClr val="FFFFFF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117" name="Google Shape;117;p3" descr="Logotipo&#10;&#10;El contenido generado por IA puede ser incorrecto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39139" y="-171383"/>
            <a:ext cx="1674813" cy="1674813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3"/>
          <p:cNvSpPr txBox="1"/>
          <p:nvPr/>
        </p:nvSpPr>
        <p:spPr>
          <a:xfrm>
            <a:off x="1152993" y="1930126"/>
            <a:ext cx="6172200" cy="2308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1800"/>
            </a:pPr>
            <a:r>
              <a:rPr lang="es-ES" sz="1800" b="1" dirty="0">
                <a:latin typeface="Corbel"/>
                <a:ea typeface="Corbel"/>
                <a:cs typeface="Corbel"/>
                <a:sym typeface="Corbel"/>
              </a:rPr>
              <a:t>OBJETIVOS
• Comprender el valor y la percepción del tiempo</a:t>
            </a:r>
            <a:br>
              <a:rPr lang="es-ES" sz="1800" b="1" dirty="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 b="1" dirty="0">
                <a:latin typeface="Corbel"/>
                <a:ea typeface="Corbel"/>
                <a:cs typeface="Corbel"/>
                <a:sym typeface="Corbel"/>
              </a:rPr>
              <a:t>• Identificar las pérdidas de tiempo y los bloques de productividad más comunes</a:t>
            </a:r>
            <a:br>
              <a:rPr lang="es-ES" sz="1800" b="1" dirty="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 b="1" dirty="0">
                <a:latin typeface="Corbel"/>
                <a:ea typeface="Corbel"/>
                <a:cs typeface="Corbel"/>
                <a:sym typeface="Corbel"/>
              </a:rPr>
              <a:t>• Aprender herramientas para organizar tareas y establecer prioridades</a:t>
            </a:r>
            <a:br>
              <a:rPr lang="es-ES" sz="1800" b="1" dirty="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 b="1" dirty="0">
                <a:latin typeface="Corbel"/>
                <a:ea typeface="Corbel"/>
                <a:cs typeface="Corbel"/>
                <a:sym typeface="Corbel"/>
              </a:rPr>
              <a:t>• Alinear el uso del tiempo con los valores y objetivos personales</a:t>
            </a:r>
            <a:endParaRPr sz="1800" b="0" i="0" u="none" strike="noStrike" dirty="0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119" name="Google Shape;119;p3" descr="Imagen generada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018836" y="1226092"/>
            <a:ext cx="4448909" cy="44489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4"/>
          <p:cNvSpPr txBox="1"/>
          <p:nvPr/>
        </p:nvSpPr>
        <p:spPr>
          <a:xfrm>
            <a:off x="3342338" y="194443"/>
            <a:ext cx="7672387" cy="1674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7500"/>
          </a:bodyPr>
          <a:lstStyle/>
          <a:p>
            <a:pPr lvl="0" algn="r">
              <a:buClr>
                <a:srgbClr val="FFFFFF"/>
              </a:buClr>
              <a:buSzPct val="100000"/>
            </a:pPr>
            <a:r>
              <a:rPr lang="es-ES" sz="4267" dirty="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  <a:t>GESTIÓN DEL TIEMPO</a:t>
            </a:r>
            <a:endParaRPr sz="4267" dirty="0">
              <a:solidFill>
                <a:srgbClr val="FFFFFF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125" name="Google Shape;125;p4" descr="Logotipo&#10;&#10;El contenido generado por IA puede ser incorrecto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39139" y="-171383"/>
            <a:ext cx="1674813" cy="1674813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4"/>
          <p:cNvSpPr txBox="1"/>
          <p:nvPr/>
        </p:nvSpPr>
        <p:spPr>
          <a:xfrm>
            <a:off x="1006331" y="1869256"/>
            <a:ext cx="4644192" cy="2031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1800"/>
            </a:pPr>
            <a:r>
              <a:rPr lang="es-ES" sz="1800" b="1" dirty="0">
                <a:latin typeface="Corbel"/>
                <a:ea typeface="Corbel"/>
                <a:cs typeface="Corbel"/>
                <a:sym typeface="Corbel"/>
              </a:rPr>
              <a:t>¿QUÉ ES LA GESTIÓN DEL TIEMPO?
La gestión del tiempo es la capacidad de planificar y controlar cómo pasa sus horas para realizar tareas de manera efectiva y significativa.
No se trata solo de hacer más, se trata de hacer lo que más importa.</a:t>
            </a:r>
            <a:endParaRPr dirty="0"/>
          </a:p>
        </p:txBody>
      </p:sp>
      <p:pic>
        <p:nvPicPr>
          <p:cNvPr id="127" name="Google Shape;127;p4" descr="Imagen generada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27872" y="1503430"/>
            <a:ext cx="4286853" cy="42868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5"/>
          <p:cNvSpPr txBox="1"/>
          <p:nvPr/>
        </p:nvSpPr>
        <p:spPr>
          <a:xfrm>
            <a:off x="3402012" y="164305"/>
            <a:ext cx="7672388" cy="1674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7500"/>
          </a:bodyPr>
          <a:lstStyle/>
          <a:p>
            <a:pPr lvl="0" algn="r">
              <a:buClr>
                <a:srgbClr val="FFFFFF"/>
              </a:buClr>
              <a:buSzPct val="100000"/>
            </a:pPr>
            <a:r>
              <a:rPr lang="es-ES" sz="4267" dirty="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  <a:t>GESTIÓN DEL TIEMPO</a:t>
            </a:r>
            <a:br>
              <a:rPr lang="es-ES" sz="4267" dirty="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</a:br>
            <a:endParaRPr sz="4267" dirty="0">
              <a:solidFill>
                <a:srgbClr val="FFFFFF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133" name="Google Shape;133;p5" descr="Logotipo&#10;&#10;El contenido generado por IA puede ser incorrecto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39139" y="-171383"/>
            <a:ext cx="1674813" cy="1674813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Google Shape;134;p5"/>
          <p:cNvSpPr txBox="1"/>
          <p:nvPr/>
        </p:nvSpPr>
        <p:spPr>
          <a:xfrm>
            <a:off x="1066006" y="1839118"/>
            <a:ext cx="4350056" cy="2308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1800"/>
            </a:pPr>
            <a:r>
              <a:rPr lang="es-ES" sz="1800" b="1" dirty="0">
                <a:latin typeface="Corbel"/>
                <a:ea typeface="Corbel"/>
                <a:cs typeface="Corbel"/>
                <a:sym typeface="Corbel"/>
              </a:rPr>
              <a:t>POR QUÉ ES IMPORTANTE
• Reduce el estrés y el agobio</a:t>
            </a:r>
            <a:br>
              <a:rPr lang="es-ES" sz="1800" b="1" dirty="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 b="1" dirty="0">
                <a:latin typeface="Corbel"/>
                <a:ea typeface="Corbel"/>
                <a:cs typeface="Corbel"/>
                <a:sym typeface="Corbel"/>
              </a:rPr>
              <a:t>• Mejora el enfoque y la finalización de tareas</a:t>
            </a:r>
            <a:br>
              <a:rPr lang="es-ES" sz="1800" b="1" dirty="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 b="1" dirty="0">
                <a:latin typeface="Corbel"/>
                <a:ea typeface="Corbel"/>
                <a:cs typeface="Corbel"/>
                <a:sym typeface="Corbel"/>
              </a:rPr>
              <a:t>• Ayuda a equilibrar las responsabilidades personales y profesionales</a:t>
            </a:r>
            <a:br>
              <a:rPr lang="es-ES" sz="1800" b="1" dirty="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 b="1" dirty="0">
                <a:latin typeface="Corbel"/>
                <a:ea typeface="Corbel"/>
                <a:cs typeface="Corbel"/>
                <a:sym typeface="Corbel"/>
              </a:rPr>
              <a:t>• Aumenta la autonomía y la confianza en sí mismo</a:t>
            </a:r>
            <a:endParaRPr sz="1800" b="0" i="0" u="none" strike="noStrike" dirty="0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135" name="Google Shape;135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0" y="1232877"/>
            <a:ext cx="4841083" cy="48410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6"/>
          <p:cNvSpPr txBox="1"/>
          <p:nvPr/>
        </p:nvSpPr>
        <p:spPr>
          <a:xfrm>
            <a:off x="4961445" y="225877"/>
            <a:ext cx="6172199" cy="1674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7500"/>
          </a:bodyPr>
          <a:lstStyle/>
          <a:p>
            <a:pPr lvl="0" algn="r">
              <a:buClr>
                <a:srgbClr val="FFFFFF"/>
              </a:buClr>
              <a:buSzPct val="100000"/>
            </a:pPr>
            <a:r>
              <a:rPr lang="es-ES" sz="4267" dirty="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  <a:t> GESTIÓN DEL TIEMPO</a:t>
            </a:r>
            <a:br>
              <a:rPr lang="es-ES" sz="4267" dirty="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</a:br>
            <a:endParaRPr sz="4267" dirty="0">
              <a:solidFill>
                <a:srgbClr val="FFFFFF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141" name="Google Shape;141;p6" descr="Logotipo&#10;&#10;El contenido generado por IA puede ser incorrecto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39139" y="-171383"/>
            <a:ext cx="1674813" cy="1674813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6"/>
          <p:cNvSpPr txBox="1"/>
          <p:nvPr/>
        </p:nvSpPr>
        <p:spPr>
          <a:xfrm>
            <a:off x="1058356" y="1900690"/>
            <a:ext cx="6172200" cy="1754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1800"/>
            </a:pPr>
            <a:r>
              <a:rPr lang="es-ES" sz="1800" b="1" dirty="0">
                <a:latin typeface="Corbel"/>
                <a:ea typeface="Corbel"/>
                <a:cs typeface="Corbel"/>
                <a:sym typeface="Corbel"/>
              </a:rPr>
              <a:t>TRAMPAS DE TIEMPO COMUNES
•Multitarea</a:t>
            </a:r>
            <a:br>
              <a:rPr lang="es-ES" sz="1800" b="1" dirty="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 b="1" dirty="0">
                <a:latin typeface="Corbel"/>
                <a:ea typeface="Corbel"/>
                <a:cs typeface="Corbel"/>
                <a:sym typeface="Corbel"/>
              </a:rPr>
              <a:t>•Perfeccionismo</a:t>
            </a:r>
            <a:br>
              <a:rPr lang="es-ES" sz="1800" b="1" dirty="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 b="1" dirty="0">
                <a:latin typeface="Corbel"/>
                <a:ea typeface="Corbel"/>
                <a:cs typeface="Corbel"/>
                <a:sym typeface="Corbel"/>
              </a:rPr>
              <a:t>• Decir "sí" con demasiada frecuencia</a:t>
            </a:r>
            <a:br>
              <a:rPr lang="es-ES" sz="1800" b="1" dirty="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 b="1" dirty="0">
                <a:latin typeface="Corbel"/>
                <a:ea typeface="Corbel"/>
                <a:cs typeface="Corbel"/>
                <a:sym typeface="Corbel"/>
              </a:rPr>
              <a:t>• Desplazamiento / redes sociales</a:t>
            </a:r>
            <a:br>
              <a:rPr lang="es-ES" sz="1800" b="1" dirty="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 b="1" dirty="0">
                <a:latin typeface="Corbel"/>
                <a:ea typeface="Corbel"/>
                <a:cs typeface="Corbel"/>
                <a:sym typeface="Corbel"/>
              </a:rPr>
              <a:t>• Falta de objetivos claros</a:t>
            </a:r>
            <a:endParaRPr sz="1800" b="0" i="0" u="none" strike="noStrike" dirty="0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143" name="Google Shape;143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824262" y="1503430"/>
            <a:ext cx="4446563" cy="44465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7"/>
          <p:cNvSpPr txBox="1"/>
          <p:nvPr/>
        </p:nvSpPr>
        <p:spPr>
          <a:xfrm>
            <a:off x="3772398" y="207962"/>
            <a:ext cx="7672388" cy="1674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7500"/>
          </a:bodyPr>
          <a:lstStyle/>
          <a:p>
            <a:pPr lvl="0" algn="r">
              <a:buClr>
                <a:srgbClr val="FFFFFF"/>
              </a:buClr>
              <a:buSzPct val="100000"/>
            </a:pPr>
            <a:r>
              <a:rPr lang="es-ES" sz="4267" dirty="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  <a:t> GESTIÓN DEL TIEMPO</a:t>
            </a:r>
            <a:br>
              <a:rPr lang="es-ES" sz="4267" dirty="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</a:br>
            <a:endParaRPr sz="4267" dirty="0">
              <a:solidFill>
                <a:srgbClr val="FFFFFF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150" name="Google Shape;150;p7" descr="Logotipo&#10;&#10;El contenido generado por IA puede ser incorrecto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39139" y="-171383"/>
            <a:ext cx="1674813" cy="1674813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7"/>
          <p:cNvSpPr txBox="1"/>
          <p:nvPr/>
        </p:nvSpPr>
        <p:spPr>
          <a:xfrm>
            <a:off x="747214" y="1882775"/>
            <a:ext cx="6172200" cy="1754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1800"/>
            </a:pPr>
            <a:r>
              <a:rPr lang="es-ES" sz="1800" b="1" dirty="0">
                <a:latin typeface="Corbel"/>
                <a:ea typeface="Corbel"/>
                <a:cs typeface="Corbel"/>
                <a:sym typeface="Corbel"/>
              </a:rPr>
              <a:t>SEÑALES DE MALA GESTIÓN DEL TIEMPO
• Apresurarse en las tareas</a:t>
            </a:r>
            <a:br>
              <a:rPr lang="es-ES" sz="1800" b="1" dirty="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 b="1" dirty="0">
                <a:latin typeface="Corbel"/>
                <a:ea typeface="Corbel"/>
                <a:cs typeface="Corbel"/>
                <a:sym typeface="Corbel"/>
              </a:rPr>
              <a:t>• Incumplimiento de plazos</a:t>
            </a:r>
            <a:br>
              <a:rPr lang="es-ES" sz="1800" b="1" dirty="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 b="1" dirty="0">
                <a:latin typeface="Corbel"/>
                <a:ea typeface="Corbel"/>
                <a:cs typeface="Corbel"/>
                <a:sym typeface="Corbel"/>
              </a:rPr>
              <a:t>• Sentirse constantemente "atrasado"</a:t>
            </a:r>
            <a:br>
              <a:rPr lang="es-ES" sz="1800" b="1" dirty="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 b="1" dirty="0">
                <a:latin typeface="Corbel"/>
                <a:ea typeface="Corbel"/>
                <a:cs typeface="Corbel"/>
                <a:sym typeface="Corbel"/>
              </a:rPr>
              <a:t>• Dificultad para priorizar</a:t>
            </a:r>
            <a:br>
              <a:rPr lang="es-ES" sz="1800" b="1" dirty="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 b="1" dirty="0">
                <a:latin typeface="Corbel"/>
                <a:ea typeface="Corbel"/>
                <a:cs typeface="Corbel"/>
                <a:sym typeface="Corbel"/>
              </a:rPr>
              <a:t>• Evitar tareas importantes pero incómodas</a:t>
            </a:r>
            <a:endParaRPr sz="1800" b="0" i="0" u="none" strike="noStrike" dirty="0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152" name="Google Shape;152;p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94640" y="1339307"/>
            <a:ext cx="4498785" cy="44987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8"/>
          <p:cNvSpPr txBox="1"/>
          <p:nvPr/>
        </p:nvSpPr>
        <p:spPr>
          <a:xfrm>
            <a:off x="3579813" y="296862"/>
            <a:ext cx="7672387" cy="1674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7500"/>
          </a:bodyPr>
          <a:lstStyle/>
          <a:p>
            <a:pPr lvl="0" algn="r">
              <a:buClr>
                <a:srgbClr val="FFFFFF"/>
              </a:buClr>
              <a:buSzPct val="100000"/>
            </a:pPr>
            <a:r>
              <a:rPr lang="es-ES" sz="4267" dirty="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  <a:t> GESTIÓN DEL TIEMPO</a:t>
            </a:r>
            <a:br>
              <a:rPr lang="es-ES" sz="4267" dirty="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</a:br>
            <a:endParaRPr sz="4267" dirty="0">
              <a:solidFill>
                <a:srgbClr val="FFFFFF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158" name="Google Shape;158;p8" descr="Logotipo&#10;&#10;El contenido generado por IA puede ser incorrecto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39139" y="-171383"/>
            <a:ext cx="1674813" cy="1674813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8"/>
          <p:cNvSpPr txBox="1"/>
          <p:nvPr/>
        </p:nvSpPr>
        <p:spPr>
          <a:xfrm>
            <a:off x="698267" y="1951672"/>
            <a:ext cx="6172200" cy="17543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1800"/>
            </a:pPr>
            <a:r>
              <a:rPr lang="es-ES" sz="1800" dirty="0">
                <a:latin typeface="Corbel"/>
                <a:ea typeface="Corbel"/>
                <a:cs typeface="Corbel"/>
                <a:sym typeface="Corbel"/>
              </a:rPr>
              <a:t>Una herramienta para organizar las tareas por urgencia e importancia:
Importante + Urgente → Hacer ahora
Horario de → importante + no urgente
No importante + Delegado → urgente
No importante + No urgente → eliminar</a:t>
            </a:r>
            <a:endParaRPr sz="1800" b="0" i="0" u="none" strike="noStrike" dirty="0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160" name="Google Shape;160;p8" descr="Imagen generada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046455" y="1503430"/>
            <a:ext cx="4447278" cy="44472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9"/>
          <p:cNvSpPr txBox="1"/>
          <p:nvPr/>
        </p:nvSpPr>
        <p:spPr>
          <a:xfrm>
            <a:off x="3516390" y="215862"/>
            <a:ext cx="7672387" cy="1674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7500"/>
          </a:bodyPr>
          <a:lstStyle/>
          <a:p>
            <a:pPr lvl="0" algn="r">
              <a:buClr>
                <a:srgbClr val="FFFFFF"/>
              </a:buClr>
              <a:buSzPct val="100000"/>
            </a:pPr>
            <a:r>
              <a:rPr lang="es-ES" sz="4267" dirty="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  <a:t> GESTIÓN DEL TIEMPO</a:t>
            </a:r>
            <a:br>
              <a:rPr lang="es-ES" sz="4267" dirty="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rPr>
            </a:br>
            <a:endParaRPr sz="4267" dirty="0">
              <a:solidFill>
                <a:srgbClr val="FFFFFF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166" name="Google Shape;166;p9" descr="Logotipo&#10;&#10;El contenido generado por IA puede ser incorrecto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39139" y="-171383"/>
            <a:ext cx="1674813" cy="1674813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9"/>
          <p:cNvSpPr txBox="1"/>
          <p:nvPr/>
        </p:nvSpPr>
        <p:spPr>
          <a:xfrm>
            <a:off x="698267" y="1951672"/>
            <a:ext cx="4881918" cy="1754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1800"/>
            </a:pPr>
            <a:r>
              <a:rPr lang="es-ES" sz="1800" b="1" dirty="0">
                <a:latin typeface="Corbel"/>
                <a:ea typeface="Corbel"/>
                <a:cs typeface="Corbel"/>
                <a:sym typeface="Corbel"/>
              </a:rPr>
              <a:t>EL PODER DE LA PRIORIZACIÓN
No todo es igual de importante. Preguntar:
</a:t>
            </a:r>
            <a:br>
              <a:rPr lang="es-ES" sz="1800" b="1" dirty="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 b="1" dirty="0">
                <a:latin typeface="Corbel"/>
                <a:ea typeface="Corbel"/>
                <a:cs typeface="Corbel"/>
                <a:sym typeface="Corbel"/>
              </a:rPr>
              <a:t>• ¿Qué me acerca a mis objetivos a largo plazo?</a:t>
            </a:r>
            <a:br>
              <a:rPr lang="es-ES" sz="1800" b="1" dirty="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 b="1" dirty="0">
                <a:latin typeface="Corbel"/>
                <a:ea typeface="Corbel"/>
                <a:cs typeface="Corbel"/>
                <a:sym typeface="Corbel"/>
              </a:rPr>
              <a:t>• ¿Qué se debe hacer hoy vs. puede esperar?</a:t>
            </a:r>
            <a:br>
              <a:rPr lang="es-ES" sz="1800" b="1" dirty="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 b="1" dirty="0">
                <a:latin typeface="Corbel"/>
                <a:ea typeface="Corbel"/>
                <a:cs typeface="Corbel"/>
                <a:sym typeface="Corbel"/>
              </a:rPr>
              <a:t>• ¿Qué es el tiempo de drenaje sin valor?</a:t>
            </a:r>
            <a:endParaRPr dirty="0"/>
          </a:p>
        </p:txBody>
      </p:sp>
      <p:pic>
        <p:nvPicPr>
          <p:cNvPr id="168" name="Google Shape;168;p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484838" y="1359904"/>
            <a:ext cx="4703939" cy="47039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Frame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812</Words>
  <Application>Microsoft Office PowerPoint</Application>
  <PresentationFormat>Panorámica</PresentationFormat>
  <Paragraphs>48</Paragraphs>
  <Slides>18</Slides>
  <Notes>18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23" baseType="lpstr">
      <vt:lpstr>Noto Sans Symbols</vt:lpstr>
      <vt:lpstr>Corbel</vt:lpstr>
      <vt:lpstr>Arial</vt:lpstr>
      <vt:lpstr>Calibri</vt:lpstr>
      <vt:lpstr>Frame</vt:lpstr>
      <vt:lpstr> GESTIÓN DEL TIEMPO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I and F</dc:creator>
  <cp:lastModifiedBy>rociotrigueros@aprofem.org</cp:lastModifiedBy>
  <cp:revision>2</cp:revision>
  <dcterms:created xsi:type="dcterms:W3CDTF">2019-04-23T12:14:49Z</dcterms:created>
  <dcterms:modified xsi:type="dcterms:W3CDTF">2025-10-27T11:58:47Z</dcterms:modified>
</cp:coreProperties>
</file>